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2" r:id="rId9"/>
    <p:sldId id="263" r:id="rId10"/>
    <p:sldId id="261" r:id="rId11"/>
    <p:sldId id="270" r:id="rId12"/>
    <p:sldId id="271" r:id="rId13"/>
    <p:sldId id="275" r:id="rId14"/>
    <p:sldId id="264" r:id="rId15"/>
    <p:sldId id="274" r:id="rId16"/>
    <p:sldId id="276" r:id="rId17"/>
    <p:sldId id="265" r:id="rId18"/>
    <p:sldId id="272" r:id="rId19"/>
    <p:sldId id="266" r:id="rId20"/>
    <p:sldId id="267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6327"/>
  </p:normalViewPr>
  <p:slideViewPr>
    <p:cSldViewPr snapToGrid="0" snapToObjects="1">
      <p:cViewPr varScale="1">
        <p:scale>
          <a:sx n="88" d="100"/>
          <a:sy n="88" d="100"/>
        </p:scale>
        <p:origin x="1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2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4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9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3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7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1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7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9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5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5C9D-CE40-9D43-8CB6-0508AEBBF8E7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1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B2F0-3261-F049-9242-3C9A1EAEE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PDFs and KDE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AE29B-236F-F341-923C-88B07EB0F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58DD-DEB3-784B-9504-94143480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AFDD-5F2A-EE44-A548-0F38833C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robability density functions">
            <a:extLst>
              <a:ext uri="{FF2B5EF4-FFF2-40B4-BE49-F238E27FC236}">
                <a16:creationId xmlns:a16="http://schemas.microsoft.com/office/drawing/2014/main" id="{2DCD9D98-8B77-EB47-A9B3-C0380D52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43" y="2044992"/>
            <a:ext cx="7902313" cy="35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3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D01B-C54E-DD4E-B2DB-9EEAD1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Derivative: CDF to PMF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381A-9DB1-E440-8D8C-C2EC70EF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6BCF-33E5-8D4A-932D-7ABEC360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53"/>
            <a:ext cx="12192000" cy="38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39C9-9E6A-6440-A074-BA4DEFB9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Integral: PMF to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47CF-A3B2-DE45-AC02-88871920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94E01-60E8-854A-A155-C758576C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318"/>
            <a:ext cx="12192000" cy="3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9213-C51E-1545-BB36-8D2B0F81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46CC-857F-0C4E-BE1B-D1F3C4C1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A histogram gives us density – the likelihoods per X.</a:t>
            </a:r>
          </a:p>
          <a:p>
            <a:r>
              <a:rPr lang="en-US" dirty="0"/>
              <a:t>E.g. this one gives us probability per 2cm segment of height.</a:t>
            </a:r>
          </a:p>
          <a:p>
            <a:r>
              <a:rPr lang="en-US" dirty="0"/>
              <a:t>What if those bin sizes (segments) shrunk to virtually 0?</a:t>
            </a:r>
          </a:p>
        </p:txBody>
      </p:sp>
      <p:pic>
        <p:nvPicPr>
          <p:cNvPr id="10242" name="Picture 2" descr="Matplotlib Histogram -- A Simple Illustrated Guide | Finxter">
            <a:extLst>
              <a:ext uri="{FF2B5EF4-FFF2-40B4-BE49-F238E27FC236}">
                <a16:creationId xmlns:a16="http://schemas.microsoft.com/office/drawing/2014/main" id="{6E1A8B39-C4BF-1140-B830-90E979903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3443" y="1205248"/>
            <a:ext cx="6078557" cy="426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409-CF09-CB4B-AAA9-BAD03027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41DC-37F5-C042-8681-2D97EC950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Density Estimation is estimating the PDF. It is an approximation, like visually fitting an analytical CDF. </a:t>
            </a:r>
          </a:p>
          <a:p>
            <a:r>
              <a:rPr lang="en-US" dirty="0"/>
              <a:t>KDE can produce PDFs where there isn’t an apparent analytical match. </a:t>
            </a:r>
          </a:p>
          <a:p>
            <a:r>
              <a:rPr lang="en-US" dirty="0"/>
              <a:t>KDE can be done in an automated fashion. </a:t>
            </a:r>
          </a:p>
          <a:p>
            <a:r>
              <a:rPr lang="en-US" dirty="0"/>
              <a:t>Conceptually – what if a histogram’s bins got infinitely small. </a:t>
            </a:r>
          </a:p>
          <a:p>
            <a:endParaRPr lang="en-US" dirty="0"/>
          </a:p>
          <a:p>
            <a:r>
              <a:rPr lang="en-US" dirty="0"/>
              <a:t>KDE also has ‘smoothing’ – an attempt to generate a better approximation.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8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4936-D0CB-BB42-B4A1-843A3AAE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5434-6AF3-864F-950B-39F8A8DD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visually fit models to data previously.</a:t>
            </a:r>
          </a:p>
          <a:p>
            <a:r>
              <a:rPr lang="en-US" dirty="0"/>
              <a:t>KDE allows us to choose a ‘base model’ that is close, the system will ‘fine tune’. </a:t>
            </a:r>
          </a:p>
          <a:p>
            <a:r>
              <a:rPr lang="en-US" dirty="0" err="1"/>
              <a:t>Scipy</a:t>
            </a:r>
            <a:r>
              <a:rPr lang="en-US" dirty="0"/>
              <a:t> – normal distribution only. This is what </a:t>
            </a:r>
            <a:r>
              <a:rPr lang="en-US" dirty="0" err="1"/>
              <a:t>thinkstats</a:t>
            </a:r>
            <a:r>
              <a:rPr lang="en-US" dirty="0"/>
              <a:t> uses in the background. </a:t>
            </a:r>
          </a:p>
          <a:p>
            <a:r>
              <a:rPr lang="en-US" dirty="0"/>
              <a:t>Other packages – more different base models. More in ML class. </a:t>
            </a:r>
          </a:p>
          <a:p>
            <a:endParaRPr lang="en-US" dirty="0"/>
          </a:p>
          <a:p>
            <a:r>
              <a:rPr lang="en-US" dirty="0"/>
              <a:t>Create a function from any data! Yay. </a:t>
            </a:r>
          </a:p>
          <a:p>
            <a:r>
              <a:rPr lang="en-US" dirty="0"/>
              <a:t>Thinkstats2.EstimatedPdf(data) -&gt; Simple function via KDE</a:t>
            </a:r>
          </a:p>
        </p:txBody>
      </p:sp>
    </p:spTree>
    <p:extLst>
      <p:ext uri="{BB962C8B-B14F-4D97-AF65-F5344CB8AC3E}">
        <p14:creationId xmlns:p14="http://schemas.microsoft.com/office/powerpoint/2010/main" val="92352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9B87-ED5B-2B43-B2E8-04BA90CD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3E1B-A569-DE42-B50D-56C358CC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81BEB-DD28-B542-A6F7-5DD68238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084" y="41172"/>
            <a:ext cx="12266084" cy="68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D489-24A0-B84B-A80D-D7D0008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CFFB-419A-694F-86EB-D2BC320E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Moments can define the shape of a distribution.</a:t>
            </a:r>
          </a:p>
          <a:p>
            <a:r>
              <a:rPr lang="en-US" dirty="0"/>
              <a:t>We already use two:</a:t>
            </a:r>
          </a:p>
          <a:p>
            <a:pPr lvl="1"/>
            <a:r>
              <a:rPr lang="en-US" dirty="0"/>
              <a:t>Mean (1</a:t>
            </a:r>
            <a:r>
              <a:rPr lang="en-US" baseline="30000" dirty="0"/>
              <a:t>st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Variance (2</a:t>
            </a:r>
            <a:r>
              <a:rPr lang="en-US" baseline="30000" dirty="0"/>
              <a:t>nd</a:t>
            </a:r>
            <a:r>
              <a:rPr lang="en-US" dirty="0"/>
              <a:t> moment) – More accurately, the standard dev, which is the root.</a:t>
            </a:r>
          </a:p>
          <a:p>
            <a:r>
              <a:rPr lang="en-US" dirty="0"/>
              <a:t>There are two more:</a:t>
            </a:r>
          </a:p>
          <a:p>
            <a:pPr lvl="1"/>
            <a:r>
              <a:rPr lang="en-US" dirty="0"/>
              <a:t>Skew (3</a:t>
            </a:r>
            <a:r>
              <a:rPr lang="en-US" baseline="30000" dirty="0"/>
              <a:t>rd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Kurtosis (4</a:t>
            </a:r>
            <a:r>
              <a:rPr lang="en-US" baseline="30000" dirty="0"/>
              <a:t>th</a:t>
            </a:r>
            <a:r>
              <a:rPr lang="en-US" dirty="0"/>
              <a:t> moment)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9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F2AD-C0FF-0248-AE46-2D107A25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0512-A74E-8348-AEFF-D88A30C0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There are two types of moments – pg84.</a:t>
            </a:r>
          </a:p>
          <a:p>
            <a:r>
              <a:rPr lang="en-US" dirty="0"/>
              <a:t>Raw moments and central moments. Central are normalized – they are dist. From the mean. Calculation is there – it is very simple.</a:t>
            </a:r>
          </a:p>
          <a:p>
            <a:r>
              <a:rPr lang="en-US" dirty="0"/>
              <a:t>Effectively the expected value of our data to k power:</a:t>
            </a:r>
          </a:p>
          <a:p>
            <a:pPr lvl="1"/>
            <a:r>
              <a:rPr lang="en-US" dirty="0"/>
              <a:t>K=1 – Mean. The expected value of our data.</a:t>
            </a:r>
          </a:p>
          <a:p>
            <a:pPr lvl="1"/>
            <a:r>
              <a:rPr lang="en-US" dirty="0"/>
              <a:t>K=2 – Variance. The expected value of distance from the mean. </a:t>
            </a:r>
          </a:p>
          <a:p>
            <a:pPr lvl="1"/>
            <a:r>
              <a:rPr lang="en-US" dirty="0"/>
              <a:t>K=3 – Skew. The expected value of distance from mean cubed – keeps the sign.</a:t>
            </a:r>
          </a:p>
          <a:p>
            <a:pPr lvl="1"/>
            <a:r>
              <a:rPr lang="en-US" dirty="0"/>
              <a:t>K=4 – Kurtosis. The expected value of distance from mean ^4. </a:t>
            </a:r>
          </a:p>
          <a:p>
            <a:r>
              <a:rPr lang="en-US" dirty="0"/>
              <a:t>Key for 3 and 4 – small values have little impact, large values have a huge one!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9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58EF-8399-9849-B0B6-0E7B3A48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Skewness</a:t>
            </a:r>
          </a:p>
        </p:txBody>
      </p:sp>
      <p:pic>
        <p:nvPicPr>
          <p:cNvPr id="9218" name="Picture 2" descr="Understanding Parametric Tests, Skewness, and Kurtosis - Technical Articles">
            <a:extLst>
              <a:ext uri="{FF2B5EF4-FFF2-40B4-BE49-F238E27FC236}">
                <a16:creationId xmlns:a16="http://schemas.microsoft.com/office/drawing/2014/main" id="{108F306A-62B4-0A40-B695-338324C4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07" y="2015734"/>
            <a:ext cx="5977027" cy="298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5D77-16EC-1846-86DE-9EC333B8D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829" y="2015734"/>
            <a:ext cx="5457371" cy="3450613"/>
          </a:xfrm>
        </p:spPr>
        <p:txBody>
          <a:bodyPr>
            <a:normAutofit/>
          </a:bodyPr>
          <a:lstStyle/>
          <a:p>
            <a:r>
              <a:rPr lang="en-US" dirty="0"/>
              <a:t>Skewness is the 3</a:t>
            </a:r>
            <a:r>
              <a:rPr lang="en-US" baseline="30000" dirty="0"/>
              <a:t>rd</a:t>
            </a:r>
            <a:r>
              <a:rPr lang="en-US" dirty="0"/>
              <a:t> moment; it is a measure of if a curve is shifted right or left. </a:t>
            </a:r>
          </a:p>
          <a:p>
            <a:r>
              <a:rPr lang="en-US" dirty="0"/>
              <a:t>The right or left is a measure of where the mean is vs the median. </a:t>
            </a:r>
          </a:p>
          <a:p>
            <a:r>
              <a:rPr lang="en-US" dirty="0"/>
              <a:t>The ^3 keeps +/-, and counts outliers a lot. </a:t>
            </a:r>
          </a:p>
          <a:p>
            <a:r>
              <a:rPr lang="en-US" dirty="0"/>
              <a:t>We have a couple of functions to calculate skew. </a:t>
            </a:r>
          </a:p>
        </p:txBody>
      </p:sp>
    </p:spTree>
    <p:extLst>
      <p:ext uri="{BB962C8B-B14F-4D97-AF65-F5344CB8AC3E}">
        <p14:creationId xmlns:p14="http://schemas.microsoft.com/office/powerpoint/2010/main" val="146092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6E6E-B371-8147-BCEE-26F87FF4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E459-0E27-0C4C-A738-7612FC414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Previously, we went from a distribution to an analytical CDF by:</a:t>
            </a:r>
          </a:p>
          <a:p>
            <a:pPr lvl="1"/>
            <a:r>
              <a:rPr lang="en-US" dirty="0"/>
              <a:t>Adding up the cumulative totals of the empirical values to make an empirical </a:t>
            </a:r>
            <a:r>
              <a:rPr lang="en-US" dirty="0" err="1"/>
              <a:t>cdf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Looking to ‘match’ that empirical </a:t>
            </a:r>
            <a:r>
              <a:rPr lang="en-US" dirty="0" err="1"/>
              <a:t>cdf</a:t>
            </a:r>
            <a:r>
              <a:rPr lang="en-US" dirty="0"/>
              <a:t> to an analytical one, defined by a formula.</a:t>
            </a:r>
          </a:p>
          <a:p>
            <a:r>
              <a:rPr lang="en-US" dirty="0"/>
              <a:t>The CDF has a direct relationship to the PMF and Histogram;</a:t>
            </a:r>
          </a:p>
          <a:p>
            <a:pPr lvl="1"/>
            <a:r>
              <a:rPr lang="en-US" dirty="0"/>
              <a:t>PMF/Hist show the count/probability of values at a point (or in a range).</a:t>
            </a:r>
          </a:p>
          <a:p>
            <a:pPr lvl="1"/>
            <a:r>
              <a:rPr lang="en-US" dirty="0"/>
              <a:t>CDF shows the running total. </a:t>
            </a:r>
          </a:p>
          <a:p>
            <a:r>
              <a:rPr lang="en-US" dirty="0"/>
              <a:t>The analytical CDF has an analog – a Probability Density Function (PDF)</a:t>
            </a:r>
          </a:p>
          <a:p>
            <a:pPr lvl="1"/>
            <a:r>
              <a:rPr lang="en-US" dirty="0"/>
              <a:t>CDF shows the running total.</a:t>
            </a:r>
          </a:p>
          <a:p>
            <a:pPr lvl="1"/>
            <a:r>
              <a:rPr lang="en-US" dirty="0"/>
              <a:t>PDF shows the probability at a point </a:t>
            </a:r>
            <a:r>
              <a:rPr lang="en-US" dirty="0">
                <a:sym typeface="Wingdings" pitchFamily="2" charset="2"/>
              </a:rPr>
              <a:t> More on the ‘point’ in a moment.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91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B8FEAB-BDE0-B349-B417-8BBE3FD8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Kurtosis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5E3C-3231-E343-B1DF-5CD9630D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2015732"/>
            <a:ext cx="5246422" cy="4112681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Kurtosis is the 4</a:t>
            </a:r>
            <a:r>
              <a:rPr lang="en-US" sz="1900" baseline="30000" dirty="0"/>
              <a:t>th</a:t>
            </a:r>
            <a:r>
              <a:rPr lang="en-US" sz="1900" dirty="0"/>
              <a:t> moment; it is a measure of how “peaky” the distribution is.</a:t>
            </a:r>
          </a:p>
          <a:p>
            <a:r>
              <a:rPr lang="en-US" sz="1900" dirty="0"/>
              <a:t>More accurately, it is a measure of ”how much tail” there is – big value, more of the distribution is in the tail. </a:t>
            </a:r>
          </a:p>
          <a:p>
            <a:r>
              <a:rPr lang="en-US" sz="1900" dirty="0"/>
              <a:t>Often expressed as excess kurtosis = </a:t>
            </a:r>
            <a:r>
              <a:rPr lang="en-US" sz="1900" dirty="0" err="1"/>
              <a:t>kurt</a:t>
            </a:r>
            <a:r>
              <a:rPr lang="en-US" sz="1900" dirty="0"/>
              <a:t> – 3.  (Normal is 3, so this is how much “extra”).</a:t>
            </a:r>
          </a:p>
          <a:p>
            <a:r>
              <a:rPr lang="en-US" sz="1900" dirty="0"/>
              <a:t>The ^4 makes the calculation extreme – big impact on outliers.</a:t>
            </a:r>
          </a:p>
          <a:p>
            <a:r>
              <a:rPr lang="en-US" sz="1900" dirty="0"/>
              <a:t>The calculations are very sketch – this is normally used as a description. There are </a:t>
            </a:r>
            <a:r>
              <a:rPr lang="en-US" sz="1900" dirty="0" err="1"/>
              <a:t>mult</a:t>
            </a:r>
            <a:r>
              <a:rPr lang="en-US" sz="1900" dirty="0"/>
              <a:t>. calculations. </a:t>
            </a:r>
          </a:p>
        </p:txBody>
      </p:sp>
      <p:pic>
        <p:nvPicPr>
          <p:cNvPr id="8194" name="Picture 2" descr="Is a kurtosis of value 0.95 mesokurtic/platykurtic/ mesokurtic? And what  can you conclude from a kurtosis of 89.2? (normal distribution kurtosis =  3) - Quora">
            <a:extLst>
              <a:ext uri="{FF2B5EF4-FFF2-40B4-BE49-F238E27FC236}">
                <a16:creationId xmlns:a16="http://schemas.microsoft.com/office/drawing/2014/main" id="{BEA0045F-E08E-D545-A42F-864F6286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992853"/>
            <a:ext cx="6097286" cy="361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35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02C-97A8-CB4C-B69F-E7AAC9A7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3AE-532D-654F-A87D-8CFA5674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and std are common – they provide info on our distribution.</a:t>
            </a:r>
          </a:p>
          <a:p>
            <a:pPr lvl="1"/>
            <a:r>
              <a:rPr lang="en-US" dirty="0"/>
              <a:t>Normal curve – provide mean and std to get the entire curve. </a:t>
            </a:r>
          </a:p>
          <a:p>
            <a:r>
              <a:rPr lang="en-US" dirty="0"/>
              <a:t>Skew and kurtosis are useful as concepts, less so as calculations.  </a:t>
            </a:r>
          </a:p>
          <a:p>
            <a:r>
              <a:rPr lang="en-US" dirty="0"/>
              <a:t>Highly susceptible to outliers – distance from mean is raised to 3 or 4!</a:t>
            </a:r>
          </a:p>
        </p:txBody>
      </p:sp>
    </p:spTree>
    <p:extLst>
      <p:ext uri="{BB962C8B-B14F-4D97-AF65-F5344CB8AC3E}">
        <p14:creationId xmlns:p14="http://schemas.microsoft.com/office/powerpoint/2010/main" val="24307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1DB78F-4865-2548-A1B2-30AC111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From a Histogram to a CDF</a:t>
            </a:r>
          </a:p>
        </p:txBody>
      </p:sp>
      <p:pic>
        <p:nvPicPr>
          <p:cNvPr id="1026" name="Picture 2" descr="r : ecdf over histogram - Stack Overflow">
            <a:extLst>
              <a:ext uri="{FF2B5EF4-FFF2-40B4-BE49-F238E27FC236}">
                <a16:creationId xmlns:a16="http://schemas.microsoft.com/office/drawing/2014/main" id="{CD06F410-440B-3849-9853-5DD2D20DC8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0297" y="1853754"/>
            <a:ext cx="8211405" cy="48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3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937A-A5E1-9346-B6B2-7B8300E9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CDF to Analytical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CF87-7E94-6942-902F-2CA89E0E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mpirical CDF vs CDF - Cross Validated">
            <a:extLst>
              <a:ext uri="{FF2B5EF4-FFF2-40B4-BE49-F238E27FC236}">
                <a16:creationId xmlns:a16="http://schemas.microsoft.com/office/drawing/2014/main" id="{0CDCBEE4-818D-EA4E-A837-206F1499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66" y="1853754"/>
            <a:ext cx="6495868" cy="48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3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0C5D-3ADF-3E44-AC3B-CDFDC75A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9F8A-5A68-204D-A3D7-BA480D3B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4.1) PDF, Mean, &amp;amp; Variance – Introduction to Engineering Statistics">
            <a:extLst>
              <a:ext uri="{FF2B5EF4-FFF2-40B4-BE49-F238E27FC236}">
                <a16:creationId xmlns:a16="http://schemas.microsoft.com/office/drawing/2014/main" id="{423119BD-FD23-5048-99B0-5EF7A2B5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38" y="1853754"/>
            <a:ext cx="5907724" cy="5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8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8D12A6-EA01-F24F-8751-1854713B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Derivative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C49-D66A-F64C-AF07-1546810E8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The derivative of a function is its slope – or how much it changes over that time period.</a:t>
            </a:r>
          </a:p>
          <a:p>
            <a:r>
              <a:rPr lang="en-US" dirty="0"/>
              <a:t>E.g. the “slope” of an </a:t>
            </a:r>
            <a:r>
              <a:rPr lang="en-US" dirty="0" err="1"/>
              <a:t>emperical</a:t>
            </a:r>
            <a:r>
              <a:rPr lang="en-US" dirty="0"/>
              <a:t> </a:t>
            </a:r>
            <a:r>
              <a:rPr lang="en-US" dirty="0" err="1"/>
              <a:t>cdf</a:t>
            </a:r>
            <a:r>
              <a:rPr lang="en-US" dirty="0"/>
              <a:t> is the distance in height from one bin to the next.</a:t>
            </a:r>
          </a:p>
          <a:p>
            <a:endParaRPr lang="en-US" dirty="0"/>
          </a:p>
        </p:txBody>
      </p:sp>
      <p:pic>
        <p:nvPicPr>
          <p:cNvPr id="6146" name="Picture 2" descr="Differentiation (AS 3.6) 91578 - BcMaths">
            <a:extLst>
              <a:ext uri="{FF2B5EF4-FFF2-40B4-BE49-F238E27FC236}">
                <a16:creationId xmlns:a16="http://schemas.microsoft.com/office/drawing/2014/main" id="{B9EEC20B-55F0-9B4C-80DC-8D2F49C0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855" y="611250"/>
            <a:ext cx="5430063" cy="51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8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B06DB4-D0B6-394D-972F-80A44B3A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Integral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6C03-BEF7-AA4F-8663-6113E029B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The integral is totaling up how much area is “under the curve” over a given interval. </a:t>
            </a:r>
          </a:p>
          <a:p>
            <a:r>
              <a:rPr lang="en-US" dirty="0"/>
              <a:t>E.g. The “total” area of a histogram bar is its height x size of the bin. </a:t>
            </a:r>
          </a:p>
        </p:txBody>
      </p:sp>
      <p:pic>
        <p:nvPicPr>
          <p:cNvPr id="7170" name="Picture 2" descr="15.4: Green&amp;#39;s Theorem - Mathematics LibreTexts">
            <a:extLst>
              <a:ext uri="{FF2B5EF4-FFF2-40B4-BE49-F238E27FC236}">
                <a16:creationId xmlns:a16="http://schemas.microsoft.com/office/drawing/2014/main" id="{17574D7B-793C-C043-801D-E9C75F3B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1635430"/>
            <a:ext cx="4960442" cy="30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2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97A7-EC09-1545-9027-377ACEDD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CEF56-0DE7-0348-81D1-3DADD000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The empirical </a:t>
            </a:r>
            <a:r>
              <a:rPr lang="en-US" dirty="0" err="1"/>
              <a:t>cdf</a:t>
            </a:r>
            <a:r>
              <a:rPr lang="en-US" dirty="0"/>
              <a:t> ”goes up” by the count at that point in a histogram.</a:t>
            </a:r>
          </a:p>
          <a:p>
            <a:r>
              <a:rPr lang="en-US" dirty="0"/>
              <a:t>The histogram/</a:t>
            </a:r>
            <a:r>
              <a:rPr lang="en-US" dirty="0" err="1"/>
              <a:t>pmf</a:t>
            </a:r>
            <a:r>
              <a:rPr lang="en-US" dirty="0"/>
              <a:t> height at a point is defined by how much the </a:t>
            </a:r>
            <a:r>
              <a:rPr lang="en-US" dirty="0" err="1"/>
              <a:t>cdf</a:t>
            </a:r>
            <a:r>
              <a:rPr lang="en-US" dirty="0"/>
              <a:t> “jumps”. </a:t>
            </a:r>
          </a:p>
          <a:p>
            <a:endParaRPr lang="en-US" dirty="0"/>
          </a:p>
          <a:p>
            <a:r>
              <a:rPr lang="en-US" dirty="0"/>
              <a:t>The pdf height at a point is defined by the slope of the </a:t>
            </a:r>
            <a:r>
              <a:rPr lang="en-US" dirty="0" err="1"/>
              <a:t>cdf</a:t>
            </a:r>
            <a:r>
              <a:rPr lang="en-US" dirty="0"/>
              <a:t> (derivative)</a:t>
            </a:r>
          </a:p>
          <a:p>
            <a:r>
              <a:rPr lang="en-US" dirty="0"/>
              <a:t>The analytical </a:t>
            </a:r>
            <a:r>
              <a:rPr lang="en-US" dirty="0" err="1"/>
              <a:t>cdf</a:t>
            </a:r>
            <a:r>
              <a:rPr lang="en-US" dirty="0"/>
              <a:t> “goes up” by the amount at a point (integration).</a:t>
            </a:r>
          </a:p>
          <a:p>
            <a:pPr lvl="1"/>
            <a:r>
              <a:rPr lang="en-US" dirty="0"/>
              <a:t>Note: integration doesn’t work at a ‘point’, you need a range. This is why we get the density – probability per X. </a:t>
            </a:r>
          </a:p>
          <a:p>
            <a:pPr lvl="1"/>
            <a:r>
              <a:rPr lang="en-US" dirty="0"/>
              <a:t>E.g. With a PMF/Hist we are getting the same thing without thinking - the ”bins” are the translation from density to probability. </a:t>
            </a:r>
          </a:p>
        </p:txBody>
      </p:sp>
    </p:spTree>
    <p:extLst>
      <p:ext uri="{BB962C8B-B14F-4D97-AF65-F5344CB8AC3E}">
        <p14:creationId xmlns:p14="http://schemas.microsoft.com/office/powerpoint/2010/main" val="378031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8056-1D11-9240-807B-5FB9C994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B346-6A96-6946-AB1F-911596D3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raphing Motion Summary - Lessons - Blendspace">
            <a:extLst>
              <a:ext uri="{FF2B5EF4-FFF2-40B4-BE49-F238E27FC236}">
                <a16:creationId xmlns:a16="http://schemas.microsoft.com/office/drawing/2014/main" id="{DF13E19B-B90A-AD41-BBAA-BCDB8EFF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0"/>
            <a:ext cx="9350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2051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2872</TotalTime>
  <Words>956</Words>
  <Application>Microsoft Macintosh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Gallery</vt:lpstr>
      <vt:lpstr>PDFs and KDE</vt:lpstr>
      <vt:lpstr>Analytical CDF</vt:lpstr>
      <vt:lpstr>From a Histogram to a CDF</vt:lpstr>
      <vt:lpstr>Empirical CDF to Analytical</vt:lpstr>
      <vt:lpstr>CDF to PDF</vt:lpstr>
      <vt:lpstr>Derivative</vt:lpstr>
      <vt:lpstr>Integral</vt:lpstr>
      <vt:lpstr>Relationships between Graphs</vt:lpstr>
      <vt:lpstr>PowerPoint Presentation</vt:lpstr>
      <vt:lpstr>Relationships</vt:lpstr>
      <vt:lpstr>Derivative: CDF to PMF</vt:lpstr>
      <vt:lpstr>Integral: PMF to CDF</vt:lpstr>
      <vt:lpstr>Density</vt:lpstr>
      <vt:lpstr>Kernel Density Estimation</vt:lpstr>
      <vt:lpstr>KDE</vt:lpstr>
      <vt:lpstr>PowerPoint Presentation</vt:lpstr>
      <vt:lpstr>Moments</vt:lpstr>
      <vt:lpstr>Moments - Why</vt:lpstr>
      <vt:lpstr>Skewness</vt:lpstr>
      <vt:lpstr>Kurtosis</vt:lpstr>
      <vt:lpstr>Moments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PDFs</dc:title>
  <dc:creator>Akeem Semper</dc:creator>
  <cp:lastModifiedBy>Akeem Semper</cp:lastModifiedBy>
  <cp:revision>15</cp:revision>
  <dcterms:created xsi:type="dcterms:W3CDTF">2021-09-27T19:00:27Z</dcterms:created>
  <dcterms:modified xsi:type="dcterms:W3CDTF">2021-09-29T18:53:18Z</dcterms:modified>
</cp:coreProperties>
</file>